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72" r:id="rId3"/>
    <p:sldId id="273" r:id="rId4"/>
    <p:sldId id="264" r:id="rId5"/>
    <p:sldId id="275" r:id="rId6"/>
    <p:sldId id="265" r:id="rId7"/>
    <p:sldId id="260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9150"/>
    <a:srgbClr val="142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5A28B-27B2-48AE-A996-26FE70346195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624C-7D33-442B-9246-31028A446A7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333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https://student.ap.be/beurzen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2624C-7D33-442B-9246-31028A446A7D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8029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https://student.ap.be/beurzen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32624C-7D33-442B-9246-31028A446A7D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043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051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59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56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965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592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225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141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734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259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961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172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36F3-EAC2-4608-9BF6-AAB3E3B196A4}" type="datetimeFigureOut">
              <a:rPr lang="nl-BE" smtClean="0"/>
              <a:t>28/11/2024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F483-4C83-4AAA-AE7F-E3E239D4052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220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ap.be/en/grants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vie.gryson@ap.be" TargetMode="External"/><Relationship Id="rId2" Type="http://schemas.openxmlformats.org/officeDocument/2006/relationships/hyperlink" Target="mailto:eric.ubben@ap.be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dieter.dewilde@ap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ap.be/en/gran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ap.be/en/gra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.ap.be/en/traineeship-after-gradu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hyperlink" Target="https://www.ap-arts.be/news/partners-en-netwerken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-arts.be/news/partners-en-netwerken" TargetMode="External"/><Relationship Id="rId2" Type="http://schemas.openxmlformats.org/officeDocument/2006/relationships/hyperlink" Target="https://forms.office.com/Pages/ResponsePage.aspx?id=PM_YMxQvwEia1l0oJVM2c6l6Hq7X27tPum6acah8lkBUQzgxOUpXWllDRFdCWkQ1VklDM1YzU1ZTNy4u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tudent.ap.be/en/grants" TargetMode="External"/><Relationship Id="rId5" Type="http://schemas.openxmlformats.org/officeDocument/2006/relationships/hyperlink" Target="https://www.ap-arts.be/sites/default/files/Guideline%20Mobility%20online%20-%20Erasmus%20SMS%20Study_0.pdf" TargetMode="External"/><Relationship Id="rId4" Type="http://schemas.openxmlformats.org/officeDocument/2006/relationships/hyperlink" Target="mailto:dieter.dewilde@ap.b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-arts.be/sites/default/files/Guideline%20Mobility%20online%20-%20Erasmus%20SMS%20Study_0.pdf" TargetMode="External"/><Relationship Id="rId2" Type="http://schemas.openxmlformats.org/officeDocument/2006/relationships/hyperlink" Target="https://forms.office.com/Pages/ResponsePage.aspx?id=PM_YMxQvwEia1l0oJVM2c6l6Hq7X27tPum6acah8lkBUQzgxOUpXWllDRFdCWkQ1VklDM1YzU1ZTNy4u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-arts.be/sites/default/files/Guideline%20Mobility%20online%20-%20Erasmus%20SMS%20Study_0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7708900" y="0"/>
            <a:ext cx="4483101" cy="6857999"/>
          </a:xfrm>
          <a:prstGeom prst="rect">
            <a:avLst/>
          </a:prstGeom>
          <a:solidFill>
            <a:srgbClr val="F09150"/>
          </a:solidFill>
          <a:ln>
            <a:solidFill>
              <a:srgbClr val="F091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356139" y="913611"/>
            <a:ext cx="10243798" cy="156325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16000" b="1" dirty="0">
                <a:latin typeface="Arial"/>
                <a:cs typeface="Arial"/>
              </a:rPr>
              <a:t>Information </a:t>
            </a:r>
            <a:r>
              <a:rPr lang="nl-BE" sz="16000" b="1" dirty="0" err="1">
                <a:latin typeface="Arial"/>
                <a:cs typeface="Arial"/>
              </a:rPr>
              <a:t>session</a:t>
            </a:r>
            <a:r>
              <a:rPr lang="nl-BE" sz="16000" b="1" dirty="0">
                <a:latin typeface="Arial"/>
                <a:cs typeface="Arial"/>
              </a:rPr>
              <a:t> </a:t>
            </a:r>
            <a:r>
              <a:rPr lang="nl-BE" sz="16000" b="1" dirty="0" err="1">
                <a:latin typeface="Arial"/>
                <a:cs typeface="Arial"/>
              </a:rPr>
              <a:t>international</a:t>
            </a:r>
            <a:r>
              <a:rPr lang="nl-BE" sz="16000" b="1" dirty="0">
                <a:latin typeface="Arial"/>
                <a:cs typeface="Arial"/>
              </a:rPr>
              <a:t> exchange</a:t>
            </a:r>
          </a:p>
          <a:p>
            <a:endParaRPr lang="nl-BE" sz="16000" b="1" dirty="0">
              <a:latin typeface="Arial"/>
              <a:cs typeface="Arial"/>
            </a:endParaRPr>
          </a:p>
          <a:p>
            <a:r>
              <a:rPr lang="nl-BE" sz="16000" b="1" dirty="0" err="1">
                <a:latin typeface="Arial"/>
                <a:cs typeface="Arial"/>
              </a:rPr>
              <a:t>Academic</a:t>
            </a:r>
            <a:r>
              <a:rPr lang="nl-BE" sz="16000" b="1" dirty="0">
                <a:latin typeface="Arial"/>
                <a:cs typeface="Arial"/>
              </a:rPr>
              <a:t> </a:t>
            </a:r>
            <a:r>
              <a:rPr lang="nl-BE" sz="16000" b="1" dirty="0" err="1">
                <a:latin typeface="Arial"/>
                <a:cs typeface="Arial"/>
              </a:rPr>
              <a:t>year</a:t>
            </a:r>
            <a:r>
              <a:rPr lang="nl-BE" sz="16000" b="1" dirty="0">
                <a:latin typeface="Arial"/>
                <a:cs typeface="Arial"/>
              </a:rPr>
              <a:t> 2025-2026</a:t>
            </a:r>
            <a:endParaRPr lang="nl-BE" sz="16000" dirty="0">
              <a:latin typeface="Neue Haas Unica Pro Medium"/>
              <a:cs typeface="Neue Haas Unica Pro Medium"/>
            </a:endParaRPr>
          </a:p>
          <a:p>
            <a:endParaRPr lang="nl-BE" sz="8000" b="1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724F6B-18B3-0616-2A36-F8E8ACEAC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20609"/>
            <a:ext cx="2334827" cy="233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45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80968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nl-BE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nl-BE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7A9F61-C6F8-34A8-FB03-764B6C197EC8}"/>
              </a:ext>
            </a:extLst>
          </p:cNvPr>
          <p:cNvSpPr txBox="1"/>
          <p:nvPr/>
        </p:nvSpPr>
        <p:spPr>
          <a:xfrm>
            <a:off x="258486" y="1480789"/>
            <a:ext cx="114022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afford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exchange, we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foresee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nl-B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exchange students. The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meant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as a resource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extra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accommodation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student. It does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cover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full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abroad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appproval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dependant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More information on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AP website: 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https://student.ap.be/en/grants</a:t>
            </a:r>
            <a:endParaRPr lang="nl-B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shortage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ON TIME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set deadline (= a sent Grant agreement / Erasmus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contract)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ranked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order of date of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money has been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completely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allocated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nl-B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keep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abroad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attention, as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endParaRPr lang="nl-B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nl-BE" sz="20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nl-BE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04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80968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endParaRPr lang="nl-BE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F09E11-29C9-0D49-9F20-158D341AB17A}"/>
              </a:ext>
            </a:extLst>
          </p:cNvPr>
          <p:cNvSpPr txBox="1"/>
          <p:nvPr/>
        </p:nvSpPr>
        <p:spPr>
          <a:xfrm>
            <a:off x="258486" y="1392572"/>
            <a:ext cx="113686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General information &amp; information </a:t>
            </a:r>
            <a:r>
              <a:rPr lang="nl-BE" b="1" dirty="0" err="1"/>
              <a:t>about</a:t>
            </a:r>
            <a:r>
              <a:rPr lang="nl-BE" b="1" dirty="0"/>
              <a:t> partner </a:t>
            </a:r>
            <a:r>
              <a:rPr lang="nl-BE" b="1" dirty="0" err="1"/>
              <a:t>institutions</a:t>
            </a:r>
            <a:br>
              <a:rPr lang="nl-BE" dirty="0"/>
            </a:br>
            <a:r>
              <a:rPr lang="nl-BE" dirty="0"/>
              <a:t>Eric Ubben </a:t>
            </a:r>
            <a:br>
              <a:rPr lang="nl-BE" dirty="0"/>
            </a:br>
            <a:r>
              <a:rPr lang="nl-BE" dirty="0">
                <a:hlinkClick r:id="rId2"/>
              </a:rPr>
              <a:t>eric.ubben@ap.be</a:t>
            </a:r>
            <a:endParaRPr lang="nl-BE" dirty="0"/>
          </a:p>
          <a:p>
            <a:endParaRPr lang="nl-BE" dirty="0"/>
          </a:p>
          <a:p>
            <a:r>
              <a:rPr lang="nl-BE" b="1" dirty="0"/>
              <a:t>General information &amp; </a:t>
            </a:r>
            <a:r>
              <a:rPr lang="nl-BE" b="1" dirty="0" err="1"/>
              <a:t>coordination</a:t>
            </a:r>
            <a:r>
              <a:rPr lang="nl-BE" b="1" dirty="0"/>
              <a:t> </a:t>
            </a:r>
            <a:br>
              <a:rPr lang="nl-BE" dirty="0"/>
            </a:br>
            <a:r>
              <a:rPr lang="nl-BE" dirty="0"/>
              <a:t>Evie Gryson</a:t>
            </a:r>
            <a:br>
              <a:rPr lang="nl-BE" dirty="0"/>
            </a:br>
            <a:r>
              <a:rPr lang="nl-BE" dirty="0">
                <a:hlinkClick r:id="rId3"/>
              </a:rPr>
              <a:t>evie.gryson@ap.be</a:t>
            </a:r>
            <a:br>
              <a:rPr lang="nl-BE" dirty="0"/>
            </a:br>
            <a:r>
              <a:rPr lang="nl-BE" dirty="0"/>
              <a:t>+32 3 213 71 07        </a:t>
            </a:r>
          </a:p>
          <a:p>
            <a:endParaRPr lang="nl-BE" dirty="0"/>
          </a:p>
          <a:p>
            <a:r>
              <a:rPr lang="nl-BE" b="1" dirty="0" err="1"/>
              <a:t>Administrative</a:t>
            </a:r>
            <a:r>
              <a:rPr lang="nl-BE" b="1" dirty="0"/>
              <a:t> </a:t>
            </a:r>
            <a:r>
              <a:rPr lang="nl-BE" b="1" dirty="0" err="1"/>
              <a:t>questions</a:t>
            </a:r>
            <a:br>
              <a:rPr lang="nl-BE" dirty="0"/>
            </a:br>
            <a:r>
              <a:rPr lang="nl-BE" dirty="0"/>
              <a:t>Dieter de Wilde</a:t>
            </a:r>
            <a:br>
              <a:rPr lang="nl-BE" dirty="0"/>
            </a:br>
            <a:r>
              <a:rPr lang="nl-BE" dirty="0">
                <a:hlinkClick r:id="rId4"/>
              </a:rPr>
              <a:t>dieter.dewilde@ap.be</a:t>
            </a:r>
            <a:br>
              <a:rPr lang="nl-BE" dirty="0"/>
            </a:br>
            <a:r>
              <a:rPr lang="nl-BE" dirty="0"/>
              <a:t>+32 3 213 71 00         </a:t>
            </a: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64219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335559" y="464191"/>
            <a:ext cx="11631539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1" dirty="0" err="1">
                <a:latin typeface="Arial"/>
                <a:cs typeface="Arial"/>
              </a:rPr>
              <a:t>Why</a:t>
            </a:r>
            <a:r>
              <a:rPr lang="nl-BE" b="1" dirty="0">
                <a:latin typeface="Arial"/>
                <a:cs typeface="Arial"/>
              </a:rPr>
              <a:t> </a:t>
            </a:r>
            <a:r>
              <a:rPr lang="nl-BE" b="1" dirty="0" err="1">
                <a:latin typeface="Arial"/>
                <a:cs typeface="Arial"/>
              </a:rPr>
              <a:t>choose</a:t>
            </a:r>
            <a:r>
              <a:rPr lang="nl-BE" b="1" dirty="0">
                <a:latin typeface="Arial"/>
                <a:cs typeface="Arial"/>
              </a:rPr>
              <a:t> </a:t>
            </a:r>
            <a:r>
              <a:rPr lang="nl-BE" b="1" dirty="0" err="1">
                <a:latin typeface="Arial"/>
                <a:cs typeface="Arial"/>
              </a:rPr>
              <a:t>for</a:t>
            </a:r>
            <a:r>
              <a:rPr lang="nl-BE" b="1" dirty="0">
                <a:latin typeface="Arial"/>
                <a:cs typeface="Arial"/>
              </a:rPr>
              <a:t> </a:t>
            </a:r>
            <a:r>
              <a:rPr lang="nl-BE" b="1" dirty="0" err="1">
                <a:latin typeface="Arial"/>
                <a:cs typeface="Arial"/>
              </a:rPr>
              <a:t>an</a:t>
            </a:r>
            <a:r>
              <a:rPr lang="nl-BE" b="1" dirty="0">
                <a:latin typeface="Arial"/>
                <a:cs typeface="Arial"/>
              </a:rPr>
              <a:t> </a:t>
            </a:r>
            <a:r>
              <a:rPr lang="nl-BE" b="1" dirty="0" err="1">
                <a:latin typeface="Arial"/>
                <a:cs typeface="Arial"/>
              </a:rPr>
              <a:t>international</a:t>
            </a:r>
            <a:r>
              <a:rPr lang="nl-BE" b="1" dirty="0">
                <a:latin typeface="Arial"/>
                <a:cs typeface="Arial"/>
              </a:rPr>
              <a:t> exchange?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57360B-37A6-934F-E847-A3C03A88A64F}"/>
              </a:ext>
            </a:extLst>
          </p:cNvPr>
          <p:cNvSpPr txBox="1"/>
          <p:nvPr/>
        </p:nvSpPr>
        <p:spPr>
          <a:xfrm>
            <a:off x="335559" y="1335396"/>
            <a:ext cx="112412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/>
              <a:t>Make </a:t>
            </a:r>
            <a:r>
              <a:rPr lang="nl-BE" sz="2200" dirty="0" err="1"/>
              <a:t>friends</a:t>
            </a:r>
            <a:r>
              <a:rPr lang="nl-BE" sz="2200" dirty="0"/>
              <a:t> </a:t>
            </a:r>
            <a:r>
              <a:rPr lang="nl-BE" sz="2200" dirty="0" err="1"/>
              <a:t>from</a:t>
            </a:r>
            <a:r>
              <a:rPr lang="nl-BE" sz="2200" dirty="0"/>
              <a:t> </a:t>
            </a:r>
            <a:r>
              <a:rPr lang="nl-BE" sz="2200" dirty="0" err="1"/>
              <a:t>all</a:t>
            </a:r>
            <a:r>
              <a:rPr lang="nl-BE" sz="2200" dirty="0"/>
              <a:t> over </a:t>
            </a:r>
            <a:r>
              <a:rPr lang="nl-BE" sz="2200" dirty="0" err="1"/>
              <a:t>the</a:t>
            </a:r>
            <a:r>
              <a:rPr lang="nl-BE" sz="2200" dirty="0"/>
              <a:t> </a:t>
            </a:r>
            <a:r>
              <a:rPr lang="nl-BE" sz="2200" dirty="0" err="1"/>
              <a:t>world</a:t>
            </a: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 err="1"/>
              <a:t>Learn</a:t>
            </a:r>
            <a:r>
              <a:rPr lang="nl-BE" sz="2200" dirty="0"/>
              <a:t> a new </a:t>
            </a:r>
            <a:r>
              <a:rPr lang="nl-BE" sz="2200" dirty="0" err="1"/>
              <a:t>language</a:t>
            </a:r>
            <a:endParaRPr lang="nl-BE" sz="2200" dirty="0"/>
          </a:p>
          <a:p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/>
              <a:t>Discover new cultures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/>
              <a:t>Go </a:t>
            </a:r>
            <a:r>
              <a:rPr lang="nl-BE" sz="2200" dirty="0" err="1"/>
              <a:t>to</a:t>
            </a:r>
            <a:r>
              <a:rPr lang="nl-BE" sz="2200" dirty="0"/>
              <a:t> a </a:t>
            </a:r>
            <a:r>
              <a:rPr lang="nl-BE" sz="2200" dirty="0" err="1"/>
              <a:t>fresh</a:t>
            </a:r>
            <a:r>
              <a:rPr lang="nl-BE" sz="2200" dirty="0"/>
              <a:t>, new environment </a:t>
            </a:r>
            <a:r>
              <a:rPr lang="nl-BE" sz="2200" dirty="0" err="1"/>
              <a:t>to</a:t>
            </a:r>
            <a:r>
              <a:rPr lang="nl-BE" sz="2200" dirty="0"/>
              <a:t> </a:t>
            </a:r>
            <a:r>
              <a:rPr lang="nl-BE" sz="2200" dirty="0" err="1"/>
              <a:t>expand</a:t>
            </a:r>
            <a:r>
              <a:rPr lang="nl-BE" sz="2200" dirty="0"/>
              <a:t> </a:t>
            </a:r>
            <a:r>
              <a:rPr lang="nl-BE" sz="2200" dirty="0" err="1"/>
              <a:t>your</a:t>
            </a:r>
            <a:r>
              <a:rPr lang="nl-BE" sz="2200" dirty="0"/>
              <a:t> way of thinking</a:t>
            </a:r>
          </a:p>
          <a:p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/>
              <a:t>Get </a:t>
            </a:r>
            <a:r>
              <a:rPr lang="nl-BE" sz="2200" dirty="0" err="1"/>
              <a:t>to</a:t>
            </a:r>
            <a:r>
              <a:rPr lang="nl-BE" sz="2200" dirty="0"/>
              <a:t> </a:t>
            </a:r>
            <a:r>
              <a:rPr lang="nl-BE" sz="2200" dirty="0" err="1"/>
              <a:t>know</a:t>
            </a:r>
            <a:r>
              <a:rPr lang="nl-BE" sz="2200" dirty="0"/>
              <a:t> </a:t>
            </a:r>
            <a:r>
              <a:rPr lang="nl-BE" sz="2200" dirty="0" err="1"/>
              <a:t>yourself</a:t>
            </a:r>
            <a:r>
              <a:rPr lang="nl-BE" sz="2200" dirty="0"/>
              <a:t> </a:t>
            </a:r>
            <a:r>
              <a:rPr lang="nl-BE" sz="2200" dirty="0" err="1"/>
              <a:t>better</a:t>
            </a:r>
            <a:r>
              <a:rPr lang="nl-BE" sz="2200" dirty="0"/>
              <a:t>, </a:t>
            </a:r>
            <a:r>
              <a:rPr lang="nl-BE" sz="2200" dirty="0" err="1"/>
              <a:t>become</a:t>
            </a:r>
            <a:r>
              <a:rPr lang="nl-BE" sz="2200" dirty="0"/>
              <a:t> more </a:t>
            </a:r>
            <a:r>
              <a:rPr lang="nl-BE" sz="2200" dirty="0" err="1"/>
              <a:t>mature</a:t>
            </a:r>
            <a:r>
              <a:rPr lang="nl-BE" sz="2200" dirty="0"/>
              <a:t> </a:t>
            </a:r>
            <a:r>
              <a:rPr lang="nl-BE" sz="2200" dirty="0" err="1"/>
              <a:t>and</a:t>
            </a:r>
            <a:r>
              <a:rPr lang="nl-BE" sz="2200" dirty="0"/>
              <a:t> independent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 err="1"/>
              <a:t>Academic</a:t>
            </a:r>
            <a:r>
              <a:rPr lang="nl-BE" sz="2200" dirty="0"/>
              <a:t> </a:t>
            </a:r>
            <a:r>
              <a:rPr lang="nl-BE" sz="2200" dirty="0" err="1"/>
              <a:t>recognition</a:t>
            </a: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/>
              <a:t>A </a:t>
            </a:r>
            <a:r>
              <a:rPr lang="nl-BE" sz="2200" dirty="0" err="1"/>
              <a:t>stronger</a:t>
            </a:r>
            <a:r>
              <a:rPr lang="nl-BE" sz="2200" dirty="0"/>
              <a:t> CV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2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200" dirty="0" err="1"/>
              <a:t>Experience</a:t>
            </a:r>
            <a:r>
              <a:rPr lang="nl-BE" sz="2200" dirty="0"/>
              <a:t> </a:t>
            </a:r>
            <a:r>
              <a:rPr lang="nl-BE" sz="2200" dirty="0" err="1"/>
              <a:t>an</a:t>
            </a:r>
            <a:r>
              <a:rPr lang="nl-BE" sz="2200" dirty="0"/>
              <a:t> </a:t>
            </a:r>
            <a:r>
              <a:rPr lang="nl-BE" sz="2200" dirty="0" err="1"/>
              <a:t>unforgettable</a:t>
            </a:r>
            <a:r>
              <a:rPr lang="nl-BE" sz="2200" dirty="0"/>
              <a:t> time</a:t>
            </a:r>
          </a:p>
        </p:txBody>
      </p:sp>
    </p:spTree>
    <p:extLst>
      <p:ext uri="{BB962C8B-B14F-4D97-AF65-F5344CB8AC3E}">
        <p14:creationId xmlns:p14="http://schemas.microsoft.com/office/powerpoint/2010/main" val="74964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258486" y="682304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8000" b="1" dirty="0">
                <a:latin typeface="Arial"/>
                <a:cs typeface="Arial"/>
              </a:rPr>
              <a:t>Student exchange: </a:t>
            </a:r>
            <a:r>
              <a:rPr lang="nl-BE" sz="8000" b="1" dirty="0" err="1">
                <a:latin typeface="Arial"/>
                <a:cs typeface="Arial"/>
              </a:rPr>
              <a:t>study</a:t>
            </a:r>
            <a:endParaRPr lang="nl-B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57360B-37A6-934F-E847-A3C03A88A64F}"/>
              </a:ext>
            </a:extLst>
          </p:cNvPr>
          <p:cNvSpPr txBox="1"/>
          <p:nvPr/>
        </p:nvSpPr>
        <p:spPr>
          <a:xfrm>
            <a:off x="335560" y="1526796"/>
            <a:ext cx="112412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Erasmus+ SMS 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(Student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Study)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nl-B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Erasmus </a:t>
            </a:r>
            <a:r>
              <a:rPr lang="nl-B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Belgica</a:t>
            </a:r>
            <a:endParaRPr lang="nl-B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nl-B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nl-B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 Erasmus program </a:t>
            </a:r>
            <a:r>
              <a:rPr lang="nl-B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/or </a:t>
            </a:r>
            <a:r>
              <a:rPr lang="nl-B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 of Europe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(via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Generic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, Priority Country Program or Zero Grant)</a:t>
            </a:r>
            <a:endParaRPr lang="nl-B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nl-B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800" b="1" dirty="0">
                <a:latin typeface="Arial" panose="020B0604020202020204" pitchFamily="34" charset="0"/>
                <a:cs typeface="Arial" panose="020B0604020202020204" pitchFamily="34" charset="0"/>
              </a:rPr>
              <a:t>Erasmus+ SBM 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(Short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Blended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8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nl-BE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offered</a:t>
            </a:r>
            <a:r>
              <a:rPr lang="nl-BE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nl-BE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nl-BE" sz="2800" i="1" dirty="0">
                <a:latin typeface="Arial" panose="020B0604020202020204" pitchFamily="34" charset="0"/>
                <a:cs typeface="Arial" panose="020B0604020202020204" pitchFamily="34" charset="0"/>
              </a:rPr>
              <a:t> disciplines (Costume Design and </a:t>
            </a:r>
            <a:r>
              <a:rPr lang="nl-BE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Photography</a:t>
            </a:r>
            <a:r>
              <a:rPr lang="nl-BE" sz="2800" i="1" dirty="0">
                <a:latin typeface="Arial" panose="020B0604020202020204" pitchFamily="34" charset="0"/>
                <a:cs typeface="Arial" panose="020B0604020202020204" pitchFamily="34" charset="0"/>
              </a:rPr>
              <a:t> in 2024-2025)</a:t>
            </a:r>
            <a:endParaRPr lang="nl-B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2000" dirty="0"/>
          </a:p>
          <a:p>
            <a:r>
              <a:rPr lang="nl-BE" sz="2000" dirty="0"/>
              <a:t>Take a look at </a:t>
            </a:r>
            <a:r>
              <a:rPr lang="nl-BE" sz="2000" dirty="0">
                <a:hlinkClick r:id="rId3"/>
              </a:rPr>
              <a:t>https://student.ap.be/en/grants</a:t>
            </a:r>
            <a:r>
              <a:rPr lang="nl-BE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605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>
          <a:xfrm>
            <a:off x="258486" y="477467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8000" b="1" dirty="0">
                <a:latin typeface="Arial"/>
                <a:cs typeface="Arial"/>
              </a:rPr>
              <a:t>Student exchange: </a:t>
            </a:r>
            <a:r>
              <a:rPr lang="nl-BE" sz="8000" b="1" dirty="0" err="1">
                <a:latin typeface="Arial"/>
                <a:cs typeface="Arial"/>
              </a:rPr>
              <a:t>traineeship</a:t>
            </a:r>
            <a:endParaRPr lang="nl-B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57360B-37A6-934F-E847-A3C03A88A64F}"/>
              </a:ext>
            </a:extLst>
          </p:cNvPr>
          <p:cNvSpPr txBox="1"/>
          <p:nvPr/>
        </p:nvSpPr>
        <p:spPr>
          <a:xfrm>
            <a:off x="258486" y="1212126"/>
            <a:ext cx="1124124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Erasmus+ SMT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(Student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Traineeship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VLIR-UOS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developing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ASEM-WPP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Asia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Erasmus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Belgica</a:t>
            </a: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Erasmus program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/or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of Europe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(via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Generic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, Priority Country Program or Zero Grant)</a:t>
            </a:r>
            <a:endParaRPr lang="nl-B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nl-BE" sz="2400" dirty="0"/>
          </a:p>
          <a:p>
            <a:r>
              <a:rPr lang="nl-BE" dirty="0"/>
              <a:t>Take a look at </a:t>
            </a:r>
            <a:r>
              <a:rPr lang="nl-BE" dirty="0">
                <a:hlinkClick r:id="rId3"/>
              </a:rPr>
              <a:t>https://student.ap.be/en/grants</a:t>
            </a:r>
            <a:r>
              <a:rPr lang="nl-BE" dirty="0"/>
              <a:t> </a:t>
            </a:r>
            <a:endParaRPr lang="nl-B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7223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AAD0-B0F5-79D5-1B6A-BD07BF73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316" y="160939"/>
            <a:ext cx="10515600" cy="1325563"/>
          </a:xfrm>
        </p:spPr>
        <p:txBody>
          <a:bodyPr/>
          <a:lstStyle/>
          <a:p>
            <a:r>
              <a:rPr lang="nl-BE" b="1" dirty="0" err="1">
                <a:latin typeface="Arial" panose="020B0604020202020204" pitchFamily="34" charset="0"/>
                <a:cs typeface="Arial" panose="020B0604020202020204" pitchFamily="34" charset="0"/>
              </a:rPr>
              <a:t>Traineeship</a:t>
            </a:r>
            <a:r>
              <a:rPr lang="nl-B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b="1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nl-BE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b="1" dirty="0" err="1">
                <a:latin typeface="Arial" panose="020B0604020202020204" pitchFamily="34" charset="0"/>
                <a:cs typeface="Arial" panose="020B0604020202020204" pitchFamily="34" charset="0"/>
              </a:rPr>
              <a:t>graduation</a:t>
            </a:r>
            <a:endParaRPr lang="nl-B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6DD50-082D-3E23-03BE-1E941C504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170" y="1406603"/>
            <a:ext cx="11581660" cy="49675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What is it all about?</a:t>
            </a:r>
            <a:r>
              <a:rPr lang="en-US" dirty="0"/>
              <a:t> A traineeship (no study) outside Belgium and/or your country of origin (if not Belgium)* of at least 2 months, a traineeship that you look for yourself as soon as you have graduated. 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For how long?</a:t>
            </a:r>
            <a:r>
              <a:rPr lang="en-US" dirty="0"/>
              <a:t> After graduation you can do a traineeship for a maximum of 12 months. The number of months you went on Erasmus exchange during your last study cycle will be deducted from your total Erasmus grant.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 When to apply?</a:t>
            </a:r>
            <a:r>
              <a:rPr lang="en-US" dirty="0"/>
              <a:t> There is no formal application deadline and grants are awarded on a first-come-first-serve base. Do you want to be sure of a grant? Register during the last year of your study </a:t>
            </a:r>
            <a:r>
              <a:rPr lang="en-US" dirty="0" err="1"/>
              <a:t>programme</a:t>
            </a:r>
            <a:r>
              <a:rPr lang="en-US" dirty="0"/>
              <a:t> and </a:t>
            </a:r>
            <a:r>
              <a:rPr lang="en-US" b="1" dirty="0"/>
              <a:t>BEFORE</a:t>
            </a:r>
            <a:r>
              <a:rPr lang="en-US" dirty="0"/>
              <a:t> the day you graduate. Even if you do not have any particular plans for a traineeship yet.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nl-BE" sz="1900" dirty="0"/>
              <a:t>Take a look at </a:t>
            </a:r>
            <a:r>
              <a:rPr lang="nl-BE" sz="1900" dirty="0">
                <a:hlinkClick r:id="rId2"/>
              </a:rPr>
              <a:t>https://student.ap.be/en/traineeship-after-graduation</a:t>
            </a:r>
            <a:r>
              <a:rPr lang="nl-BE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41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80968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latin typeface="Arial"/>
                <a:cs typeface="Arial"/>
              </a:rPr>
              <a:t>Partner </a:t>
            </a:r>
            <a:r>
              <a:rPr lang="nl-BE" sz="4800" b="1" dirty="0" err="1">
                <a:latin typeface="Arial"/>
                <a:cs typeface="Arial"/>
              </a:rPr>
              <a:t>institutions</a:t>
            </a:r>
            <a:endParaRPr lang="nl-B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299D04-E0CB-FC15-B2DE-F28FFD33F868}"/>
              </a:ext>
            </a:extLst>
          </p:cNvPr>
          <p:cNvSpPr txBox="1"/>
          <p:nvPr/>
        </p:nvSpPr>
        <p:spPr>
          <a:xfrm>
            <a:off x="258486" y="1308683"/>
            <a:ext cx="116750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 partner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we have a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bilateral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agreement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time of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information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(28/11/2024).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partner list on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Academy’s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website: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https://www.ap-arts.be/news/partners-en-netwerken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Add-in 3" title="Web Viewer">
                <a:extLst>
                  <a:ext uri="{FF2B5EF4-FFF2-40B4-BE49-F238E27FC236}">
                    <a16:creationId xmlns:a16="http://schemas.microsoft.com/office/drawing/2014/main" id="{34D85B14-E664-8D1E-440A-B021ED60C4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9702643"/>
                  </p:ext>
                </p:extLst>
              </p:nvPr>
            </p:nvGraphicFramePr>
            <p:xfrm>
              <a:off x="2736712" y="2594686"/>
              <a:ext cx="8210025" cy="3984638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4" name="Add-in 3" title="Web Viewer">
                <a:extLst>
                  <a:ext uri="{FF2B5EF4-FFF2-40B4-BE49-F238E27FC236}">
                    <a16:creationId xmlns:a16="http://schemas.microsoft.com/office/drawing/2014/main" id="{34D85B14-E664-8D1E-440A-B021ED60C4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6712" y="2594686"/>
                <a:ext cx="8210025" cy="39846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916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80968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latin typeface="Arial"/>
                <a:cs typeface="Arial"/>
              </a:rPr>
              <a:t>Procedure</a:t>
            </a:r>
            <a:endParaRPr lang="nl-B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7A9F61-C6F8-34A8-FB03-764B6C197EC8}"/>
              </a:ext>
            </a:extLst>
          </p:cNvPr>
          <p:cNvSpPr txBox="1"/>
          <p:nvPr/>
        </p:nvSpPr>
        <p:spPr>
          <a:xfrm>
            <a:off x="258486" y="1447233"/>
            <a:ext cx="1140221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exhange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completing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application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form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(deadline = 14/2/2025)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official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nomination</a:t>
            </a: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schools 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attention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deadlines! These are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visible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interactive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partner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institutions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map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acceptance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Dieter De Wilde (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dieter.dewilde@ap.be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Complete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Online 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manual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scholarship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AP website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4081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05469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5400" b="1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endParaRPr lang="nl-BE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 1">
            <a:extLst>
              <a:ext uri="{FF2B5EF4-FFF2-40B4-BE49-F238E27FC236}">
                <a16:creationId xmlns:a16="http://schemas.microsoft.com/office/drawing/2014/main" id="{A9A2BD5C-36D4-131B-ACC2-8E17263E6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222107"/>
              </p:ext>
            </p:extLst>
          </p:nvPr>
        </p:nvGraphicFramePr>
        <p:xfrm>
          <a:off x="258486" y="1410701"/>
          <a:ext cx="11402211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1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0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b="1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78">
                <a:tc>
                  <a:txBody>
                    <a:bodyPr/>
                    <a:lstStyle/>
                    <a:p>
                      <a:r>
                        <a:rPr lang="nl-BE" dirty="0" err="1"/>
                        <a:t>Thursday</a:t>
                      </a:r>
                      <a:r>
                        <a:rPr lang="nl-BE" dirty="0"/>
                        <a:t> 24/10/2024 (AP)</a:t>
                      </a:r>
                    </a:p>
                    <a:p>
                      <a:r>
                        <a:rPr lang="nl-BE" dirty="0" err="1"/>
                        <a:t>Thursday</a:t>
                      </a:r>
                      <a:r>
                        <a:rPr lang="nl-BE" baseline="0" dirty="0"/>
                        <a:t> 28/11/2024 (Academy)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Information meetings </a:t>
                      </a:r>
                      <a:r>
                        <a:rPr lang="nl-BE" dirty="0" err="1"/>
                        <a:t>with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regards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to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participating</a:t>
                      </a:r>
                      <a:r>
                        <a:rPr lang="nl-BE" dirty="0"/>
                        <a:t> in 2025-2026 international student </a:t>
                      </a:r>
                      <a:r>
                        <a:rPr lang="nl-BE" dirty="0" err="1"/>
                        <a:t>mobility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December</a:t>
                      </a:r>
                      <a:r>
                        <a:rPr lang="nl-BE" baseline="0" dirty="0"/>
                        <a:t> 2024 </a:t>
                      </a:r>
                      <a:r>
                        <a:rPr lang="nl-BE" baseline="0" dirty="0" err="1"/>
                        <a:t>until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February</a:t>
                      </a:r>
                      <a:r>
                        <a:rPr lang="nl-BE" baseline="0" dirty="0"/>
                        <a:t> 2025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Candidate-</a:t>
                      </a:r>
                      <a:r>
                        <a:rPr lang="nl-BE" dirty="0" err="1"/>
                        <a:t>applicant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gathers</a:t>
                      </a:r>
                      <a:r>
                        <a:rPr lang="nl-BE" dirty="0"/>
                        <a:t> information </a:t>
                      </a:r>
                      <a:r>
                        <a:rPr lang="nl-BE" dirty="0" err="1"/>
                        <a:t>about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destinations</a:t>
                      </a:r>
                      <a:r>
                        <a:rPr lang="nl-BE" dirty="0"/>
                        <a:t> (website, </a:t>
                      </a:r>
                      <a:r>
                        <a:rPr lang="nl-BE" dirty="0" err="1"/>
                        <a:t>teachers</a:t>
                      </a:r>
                      <a:r>
                        <a:rPr lang="nl-BE" dirty="0"/>
                        <a:t>, International Office </a:t>
                      </a:r>
                      <a:r>
                        <a:rPr lang="nl-BE" dirty="0" err="1"/>
                        <a:t>staff</a:t>
                      </a:r>
                      <a:r>
                        <a:rPr lang="nl-BE" dirty="0"/>
                        <a:t>...), </a:t>
                      </a:r>
                      <a:r>
                        <a:rPr lang="nl-BE" dirty="0" err="1"/>
                        <a:t>experiences</a:t>
                      </a:r>
                      <a:r>
                        <a:rPr lang="nl-BE" dirty="0"/>
                        <a:t> of past </a:t>
                      </a:r>
                      <a:r>
                        <a:rPr lang="nl-BE" dirty="0" err="1"/>
                        <a:t>participants</a:t>
                      </a:r>
                      <a:r>
                        <a:rPr lang="nl-BE" dirty="0"/>
                        <a:t>, </a:t>
                      </a:r>
                      <a:r>
                        <a:rPr lang="nl-BE" dirty="0" err="1"/>
                        <a:t>reports</a:t>
                      </a:r>
                      <a:r>
                        <a:rPr lang="nl-BE" dirty="0"/>
                        <a:t> etc. </a:t>
                      </a:r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Friday</a:t>
                      </a:r>
                      <a:r>
                        <a:rPr lang="nl-BE" baseline="0" dirty="0"/>
                        <a:t> 14/2/2025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Deadline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submission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 err="1"/>
                        <a:t>participation</a:t>
                      </a:r>
                      <a:r>
                        <a:rPr lang="nl-BE" baseline="0" dirty="0"/>
                        <a:t> 2025-2026</a:t>
                      </a:r>
                      <a:r>
                        <a:rPr lang="nl-BE" i="0" baseline="0" dirty="0"/>
                        <a:t> </a:t>
                      </a:r>
                      <a:r>
                        <a:rPr lang="nl-BE" i="0" baseline="0" dirty="0" err="1"/>
                        <a:t>through</a:t>
                      </a:r>
                      <a:r>
                        <a:rPr lang="nl-BE" i="0" baseline="0" dirty="0"/>
                        <a:t> </a:t>
                      </a:r>
                      <a:r>
                        <a:rPr lang="nl-BE" i="0" baseline="0" dirty="0" err="1"/>
                        <a:t>the</a:t>
                      </a:r>
                      <a:r>
                        <a:rPr lang="nl-BE" i="0" baseline="0" dirty="0"/>
                        <a:t> </a:t>
                      </a:r>
                      <a:r>
                        <a:rPr lang="nl-BE" b="1" i="1" baseline="0" dirty="0" err="1">
                          <a:hlinkClick r:id="rId2"/>
                        </a:rPr>
                        <a:t>application</a:t>
                      </a:r>
                      <a:r>
                        <a:rPr lang="nl-BE" b="1" i="1" baseline="0" dirty="0">
                          <a:hlinkClick r:id="rId2"/>
                        </a:rPr>
                        <a:t> form</a:t>
                      </a:r>
                      <a:endParaRPr lang="nl-BE" b="1" i="1" baseline="0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17/2 – 28/2/2025</a:t>
                      </a:r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err="1"/>
                        <a:t>Commission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internationalisation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gets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together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to</a:t>
                      </a:r>
                      <a:r>
                        <a:rPr lang="nl-BE" dirty="0"/>
                        <a:t> review </a:t>
                      </a:r>
                      <a:r>
                        <a:rPr lang="nl-BE" dirty="0" err="1"/>
                        <a:t>applications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/>
                        <a:t>Week of 17/3/2025</a:t>
                      </a:r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Announcement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selected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students</a:t>
                      </a:r>
                      <a:endParaRPr lang="nl-BE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You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receive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an</a:t>
                      </a:r>
                      <a:r>
                        <a:rPr lang="nl-BE" dirty="0"/>
                        <a:t> official </a:t>
                      </a:r>
                      <a:r>
                        <a:rPr lang="nl-BE" dirty="0" err="1"/>
                        <a:t>confirmation</a:t>
                      </a:r>
                      <a:r>
                        <a:rPr lang="nl-BE" dirty="0"/>
                        <a:t> </a:t>
                      </a:r>
                      <a:r>
                        <a:rPr lang="nl-BE" b="1" dirty="0"/>
                        <a:t>on </a:t>
                      </a:r>
                      <a:r>
                        <a:rPr lang="nl-BE" b="1" dirty="0" err="1"/>
                        <a:t>your</a:t>
                      </a:r>
                      <a:r>
                        <a:rPr lang="nl-BE" b="1" dirty="0"/>
                        <a:t> student AP email </a:t>
                      </a:r>
                      <a:r>
                        <a:rPr lang="nl-BE" b="1" dirty="0" err="1"/>
                        <a:t>address</a:t>
                      </a:r>
                      <a:endParaRPr lang="nl-BE" b="1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March</a:t>
                      </a:r>
                      <a:r>
                        <a:rPr lang="nl-BE" dirty="0"/>
                        <a:t> – April 2025</a:t>
                      </a:r>
                    </a:p>
                    <a:p>
                      <a:endParaRPr lang="nl-BE" dirty="0"/>
                    </a:p>
                    <a:p>
                      <a:r>
                        <a:rPr lang="nl-BE" dirty="0"/>
                        <a:t>Spring 2025 (</a:t>
                      </a:r>
                      <a:r>
                        <a:rPr lang="nl-BE" dirty="0" err="1"/>
                        <a:t>to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be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confirmed</a:t>
                      </a:r>
                      <a:r>
                        <a:rPr lang="nl-BE" dirty="0"/>
                        <a:t>)</a:t>
                      </a:r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Registration</a:t>
                      </a:r>
                      <a:r>
                        <a:rPr lang="nl-BE" dirty="0"/>
                        <a:t> at partner </a:t>
                      </a:r>
                      <a:r>
                        <a:rPr lang="nl-BE" dirty="0" err="1"/>
                        <a:t>university</a:t>
                      </a:r>
                      <a:endParaRPr lang="nl-BE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/>
                        <a:t>Follow </a:t>
                      </a:r>
                      <a:r>
                        <a:rPr lang="nl-BE" dirty="0" err="1"/>
                        <a:t>your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application</a:t>
                      </a:r>
                      <a:r>
                        <a:rPr lang="nl-BE" dirty="0"/>
                        <a:t> file via </a:t>
                      </a:r>
                      <a:r>
                        <a:rPr lang="nl-BE" baseline="0" dirty="0" err="1"/>
                        <a:t>Mobility</a:t>
                      </a:r>
                      <a:r>
                        <a:rPr lang="nl-BE" baseline="0" dirty="0"/>
                        <a:t> Online (</a:t>
                      </a:r>
                      <a:r>
                        <a:rPr lang="nl-BE" baseline="0" dirty="0" err="1"/>
                        <a:t>see</a:t>
                      </a:r>
                      <a:r>
                        <a:rPr lang="nl-BE" baseline="0" dirty="0"/>
                        <a:t> </a:t>
                      </a:r>
                      <a:r>
                        <a:rPr lang="nl-BE" baseline="0" dirty="0">
                          <a:hlinkClick r:id="rId3"/>
                        </a:rPr>
                        <a:t>manual</a:t>
                      </a:r>
                      <a:r>
                        <a:rPr lang="nl-BE" baseline="0" dirty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b="1" baseline="0" dirty="0">
                          <a:solidFill>
                            <a:srgbClr val="FF0000"/>
                          </a:solidFill>
                        </a:rPr>
                        <a:t>Application station at </a:t>
                      </a:r>
                      <a:r>
                        <a:rPr lang="nl-BE" b="1" baseline="0" dirty="0" err="1">
                          <a:solidFill>
                            <a:srgbClr val="FF0000"/>
                          </a:solidFill>
                        </a:rPr>
                        <a:t>the</a:t>
                      </a:r>
                      <a:r>
                        <a:rPr lang="nl-BE" b="1" baseline="0" dirty="0">
                          <a:solidFill>
                            <a:srgbClr val="FF0000"/>
                          </a:solidFill>
                        </a:rPr>
                        <a:t> Academy</a:t>
                      </a:r>
                      <a:endParaRPr lang="nl-BE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/>
                        <a:t>Friday 27/06/2025</a:t>
                      </a:r>
                    </a:p>
                    <a:p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Meeting </a:t>
                      </a:r>
                      <a:r>
                        <a:rPr lang="nl-BE" dirty="0" err="1"/>
                        <a:t>for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selected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students</a:t>
                      </a:r>
                      <a:endParaRPr lang="nl-BE" dirty="0"/>
                    </a:p>
                    <a:p>
                      <a:r>
                        <a:rPr lang="nl-BE" b="1" baseline="0" dirty="0" err="1">
                          <a:solidFill>
                            <a:srgbClr val="FF0000"/>
                          </a:solidFill>
                        </a:rPr>
                        <a:t>Participation</a:t>
                      </a:r>
                      <a:r>
                        <a:rPr lang="nl-BE" b="1" baseline="0" dirty="0">
                          <a:solidFill>
                            <a:srgbClr val="FF0000"/>
                          </a:solidFill>
                        </a:rPr>
                        <a:t> in </a:t>
                      </a:r>
                      <a:r>
                        <a:rPr lang="nl-BE" b="1" baseline="0" dirty="0" err="1">
                          <a:solidFill>
                            <a:srgbClr val="FF0000"/>
                          </a:solidFill>
                        </a:rPr>
                        <a:t>this</a:t>
                      </a:r>
                      <a:r>
                        <a:rPr lang="nl-BE" b="1" baseline="0" dirty="0">
                          <a:solidFill>
                            <a:srgbClr val="FF0000"/>
                          </a:solidFill>
                        </a:rPr>
                        <a:t> meeting is </a:t>
                      </a:r>
                      <a:r>
                        <a:rPr lang="nl-BE" b="1" baseline="0" dirty="0" err="1">
                          <a:solidFill>
                            <a:srgbClr val="FF0000"/>
                          </a:solidFill>
                        </a:rPr>
                        <a:t>obligatory</a:t>
                      </a:r>
                      <a:r>
                        <a:rPr lang="nl-BE" b="1" baseline="0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nl-BE" dirty="0"/>
                    </a:p>
                  </a:txBody>
                  <a:tcPr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84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258486" y="480968"/>
            <a:ext cx="9144000" cy="1146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 err="1">
                <a:latin typeface="Arial"/>
                <a:cs typeface="Arial"/>
              </a:rPr>
              <a:t>Mobility</a:t>
            </a:r>
            <a:r>
              <a:rPr lang="nl-BE" sz="4800" b="1" dirty="0">
                <a:latin typeface="Arial"/>
                <a:cs typeface="Arial"/>
              </a:rPr>
              <a:t> Online</a:t>
            </a:r>
            <a:endParaRPr lang="nl-BE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7A9F61-C6F8-34A8-FB03-764B6C197EC8}"/>
              </a:ext>
            </a:extLst>
          </p:cNvPr>
          <p:cNvSpPr txBox="1"/>
          <p:nvPr/>
        </p:nvSpPr>
        <p:spPr>
          <a:xfrm>
            <a:off x="258486" y="1531123"/>
            <a:ext cx="114022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AP Hogeschool Antwerp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online management system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follow up of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start 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 til finish (return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exchange).</a:t>
            </a:r>
          </a:p>
          <a:p>
            <a:endParaRPr lang="nl-B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administrative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formalities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run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AP Hogeschool Antwerp,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entirely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via a personal </a:t>
            </a:r>
            <a:r>
              <a:rPr lang="nl-BE" sz="2400" i="1" dirty="0">
                <a:latin typeface="Arial" panose="020B0604020202020204" pitchFamily="34" charset="0"/>
                <a:cs typeface="Arial" panose="020B0604020202020204" pitchFamily="34" charset="0"/>
              </a:rPr>
              <a:t>workflow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Online.</a:t>
            </a:r>
          </a:p>
          <a:p>
            <a:endParaRPr lang="nl-BE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nl-BE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b="1" dirty="0">
                <a:latin typeface="Arial" panose="020B0604020202020204" pitchFamily="34" charset="0"/>
                <a:cs typeface="Arial" panose="020B0604020202020204" pitchFamily="34" charset="0"/>
              </a:rPr>
              <a:t> Online? </a:t>
            </a:r>
          </a:p>
          <a:p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nl-BE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exchange, do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make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Online (</a:t>
            </a:r>
            <a:r>
              <a:rPr lang="nl-BE" sz="24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manual</a:t>
            </a:r>
            <a:r>
              <a:rPr lang="nl-B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99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VSKA_PPT_2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CA_Presentatie1.potx" id="{4D64F29F-30E3-4F0D-AC6B-4E3DC32B39F0}" vid="{60BCA712-BD9E-4174-AC17-D4D31D46E4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webextension1.xml><?xml version="1.0" encoding="utf-8"?>
<we:webextension xmlns:we="http://schemas.microsoft.com/office/webextensions/webextension/2010/11" id="{05BF9C29-E3C1-4A17-A979-66B1250A631A}">
  <we:reference id="wa104295828" version="1.9.0.0" store="en-US" storeType="OMEX"/>
  <we:alternateReferences>
    <we:reference id="WA104295828" version="1.9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www.google.com/maps/d/embed?mid=1AtAgcDxe_-D9FkJwPwd2sTuDia1qpTw&amp;ehbc=2E312F\&quot; width=\&quot;640\&quot; height=\&quot;480\&quot;&gt;&lt;/iframe&gt;&quot;,&quot;values&quot;:{},&quot;data&quot;:{&quot;uri&quot;:&quot;www.google.com/maps/d/embed?mid=1AtAgcDxe_-D9FkJwPwd2sTuDia1qpTw&amp;ehbc=2E312F\&quot; width=\&quot;640\&quot; height=\&quot;480\&quot;&gt;&lt;/iframe&gt;&quot;},&quot;secure&quot;:false}],&quot;name&quot;:&quot;www.google.com/maps/d/embed?mid=1AtAgcDxe_-D9FkJwPwd2sTuDia1qpTw&amp;ehbc=2E312F\&quot; width=\&quot;640\&quot; height=\&quot;480\&quot;&gt;&lt;/iframe&gt;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KAVSKA_PPT_2</Template>
  <TotalTime>251</TotalTime>
  <Words>960</Words>
  <Application>Microsoft Office PowerPoint</Application>
  <PresentationFormat>Widescreen</PresentationFormat>
  <Paragraphs>115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Neue Haas Unica Pro Medium</vt:lpstr>
      <vt:lpstr>Wingdings</vt:lpstr>
      <vt:lpstr>KAVSKA_PPT_2</vt:lpstr>
      <vt:lpstr>PowerPoint Presentation</vt:lpstr>
      <vt:lpstr>PowerPoint Presentation</vt:lpstr>
      <vt:lpstr>PowerPoint Presentation</vt:lpstr>
      <vt:lpstr>PowerPoint Presentation</vt:lpstr>
      <vt:lpstr>Traineeship after graduation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Gryson Evie</dc:creator>
  <cp:lastModifiedBy>Gryson Evie</cp:lastModifiedBy>
  <cp:revision>70</cp:revision>
  <dcterms:created xsi:type="dcterms:W3CDTF">2022-09-22T09:16:53Z</dcterms:created>
  <dcterms:modified xsi:type="dcterms:W3CDTF">2024-11-28T09:02:12Z</dcterms:modified>
</cp:coreProperties>
</file>